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2/22/2021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2/22/2021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2/22/2021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2/22/2021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11" y="2286000"/>
            <a:ext cx="3958045" cy="3187337"/>
          </a:xfrm>
        </p:spPr>
        <p:txBody>
          <a:bodyPr/>
          <a:lstStyle/>
          <a:p>
            <a:r>
              <a:rPr lang="id-ID" sz="2000" dirty="0">
                <a:latin typeface="Arial" panose="020B0604020202020204" pitchFamily="34" charset="0"/>
                <a:cs typeface="Arial" panose="020B0604020202020204" pitchFamily="34" charset="0"/>
              </a:rPr>
              <a:t>Dari grafik di atas terlihat</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kepuasan pasien</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selama </a:t>
            </a:r>
            <a:r>
              <a:rPr lang="id-ID" sz="2000" dirty="0" smtClean="0">
                <a:latin typeface="Arial" panose="020B0604020202020204" pitchFamily="34" charset="0"/>
                <a:cs typeface="Arial" panose="020B0604020202020204" pitchFamily="34" charset="0"/>
              </a:rPr>
              <a:t>Juli </a:t>
            </a:r>
            <a:r>
              <a:rPr lang="id-ID" sz="2000" dirty="0">
                <a:latin typeface="Arial" panose="020B0604020202020204" pitchFamily="34" charset="0"/>
                <a:cs typeface="Arial" panose="020B0604020202020204" pitchFamily="34" charset="0"/>
              </a:rPr>
              <a:t>- </a:t>
            </a:r>
            <a:r>
              <a:rPr lang="id-ID" sz="2000" dirty="0" smtClean="0">
                <a:latin typeface="Arial" panose="020B0604020202020204" pitchFamily="34" charset="0"/>
                <a:cs typeface="Arial" panose="020B0604020202020204" pitchFamily="34" charset="0"/>
              </a:rPr>
              <a:t>September</a:t>
            </a:r>
            <a:r>
              <a:rPr lang="id-ID" sz="2000" dirty="0">
                <a:latin typeface="Arial" panose="020B0604020202020204" pitchFamily="34" charset="0"/>
                <a:cs typeface="Arial" panose="020B0604020202020204" pitchFamily="34" charset="0"/>
              </a:rPr>
              <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2020 terhadap</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pelayanan di ranap &amp;</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rajal cenderung</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fluktuatif dan baik</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dengan</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pencapaiannya masih</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di atas target </a:t>
            </a:r>
            <a:r>
              <a:rPr lang="id-ID" sz="2000" dirty="0" smtClean="0">
                <a:latin typeface="Arial" panose="020B0604020202020204" pitchFamily="34" charset="0"/>
                <a:cs typeface="Arial" panose="020B0604020202020204" pitchFamily="34" charset="0"/>
              </a:rPr>
              <a:t>81,53.</a:t>
            </a:r>
            <a:endParaRPr lang="id-ID" sz="2000" dirty="0">
              <a:latin typeface="Arial" panose="020B0604020202020204" pitchFamily="34" charset="0"/>
              <a:cs typeface="Arial" panose="020B0604020202020204" pitchFamily="34" charset="0"/>
            </a:endParaRPr>
          </a:p>
        </p:txBody>
      </p:sp>
      <p:sp>
        <p:nvSpPr>
          <p:cNvPr id="5" name="Title 1"/>
          <p:cNvSpPr txBox="1">
            <a:spLocks/>
          </p:cNvSpPr>
          <p:nvPr/>
        </p:nvSpPr>
        <p:spPr bwMode="gray">
          <a:xfrm>
            <a:off x="1232876" y="875211"/>
            <a:ext cx="5468574" cy="1084218"/>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d-ID" sz="2000" b="1" dirty="0" smtClean="0">
                <a:solidFill>
                  <a:srgbClr val="00B0F0"/>
                </a:solidFill>
                <a:latin typeface="Arial" panose="020B0604020202020204" pitchFamily="34" charset="0"/>
                <a:cs typeface="Arial" panose="020B0604020202020204" pitchFamily="34" charset="0"/>
              </a:rPr>
              <a:t>HASIL INDEKS KEPUASAN PELANGGAN TRIWULAN III TAHUN 2020</a:t>
            </a:r>
            <a:br>
              <a:rPr lang="id-ID" sz="2000" b="1" dirty="0" smtClean="0">
                <a:solidFill>
                  <a:srgbClr val="00B0F0"/>
                </a:solidFill>
                <a:latin typeface="Arial" panose="020B0604020202020204" pitchFamily="34" charset="0"/>
                <a:cs typeface="Arial" panose="020B0604020202020204" pitchFamily="34" charset="0"/>
              </a:rPr>
            </a:br>
            <a:endParaRPr lang="id-ID" sz="2000" b="1" dirty="0">
              <a:solidFill>
                <a:srgbClr val="00B0F0"/>
              </a:solidFill>
              <a:latin typeface="Arial" panose="020B0604020202020204" pitchFamily="34" charset="0"/>
              <a:cs typeface="Arial" panose="020B0604020202020204" pitchFamily="34" charset="0"/>
            </a:endParaRPr>
          </a:p>
        </p:txBody>
      </p:sp>
      <p:pic>
        <p:nvPicPr>
          <p:cNvPr id="1027"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7174" y="1959429"/>
            <a:ext cx="5664517" cy="384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1807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49886" y="1773283"/>
            <a:ext cx="3958045" cy="3464923"/>
          </a:xfrm>
        </p:spPr>
        <p:txBody>
          <a:bodyPr/>
          <a:lstStyle/>
          <a:p>
            <a:r>
              <a:rPr lang="id-ID" sz="2000" dirty="0">
                <a:latin typeface="Arial" panose="020B0604020202020204" pitchFamily="34" charset="0"/>
                <a:cs typeface="Arial" panose="020B0604020202020204" pitchFamily="34" charset="0"/>
              </a:rPr>
              <a:t>Dari grafik di atas </a:t>
            </a:r>
            <a:r>
              <a:rPr lang="en-US" sz="2000" dirty="0" err="1">
                <a:latin typeface="Arial" panose="020B0604020202020204" pitchFamily="34" charset="0"/>
                <a:cs typeface="Arial" panose="020B0604020202020204" pitchFamily="34" charset="0"/>
              </a:rPr>
              <a:t>dapat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disimpulkan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semua</a:t>
            </a:r>
            <a:r>
              <a:rPr lang="en-US" sz="2000" dirty="0">
                <a:latin typeface="Arial" panose="020B0604020202020204" pitchFamily="34" charset="0"/>
                <a:cs typeface="Arial" panose="020B0604020202020204" pitchFamily="34" charset="0"/>
              </a:rPr>
              <a:t> </a:t>
            </a:r>
            <a:r>
              <a:rPr lang="id-ID" sz="2000" dirty="0">
                <a:latin typeface="Arial" panose="020B0604020202020204" pitchFamily="34" charset="0"/>
                <a:cs typeface="Arial" panose="020B0604020202020204" pitchFamily="34" charset="0"/>
              </a:rPr>
              <a:t>variabel penilaian mem</a:t>
            </a:r>
            <a:r>
              <a:rPr lang="en-US" sz="2000" dirty="0" err="1">
                <a:latin typeface="Arial" panose="020B0604020202020204" pitchFamily="34" charset="0"/>
                <a:cs typeface="Arial" panose="020B0604020202020204" pitchFamily="34" charset="0"/>
              </a:rPr>
              <a:t>punyai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capaian</a:t>
            </a:r>
            <a:r>
              <a:rPr lang="id-ID" sz="2000" dirty="0">
                <a:latin typeface="Arial" panose="020B0604020202020204" pitchFamily="34" charset="0"/>
                <a:cs typeface="Arial" panose="020B0604020202020204" pitchFamily="34" charset="0"/>
              </a:rPr>
              <a:t> kepuasan pasien di atas 76,60</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Capaian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tertinggi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diperoleh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oleh</a:t>
            </a:r>
            <a:r>
              <a:rPr lang="en-US" sz="2000" dirty="0">
                <a:latin typeface="Arial" panose="020B0604020202020204" pitchFamily="34" charset="0"/>
                <a:cs typeface="Arial" panose="020B0604020202020204" pitchFamily="34" charset="0"/>
              </a:rPr>
              <a:t> variable </a:t>
            </a:r>
            <a:r>
              <a:rPr lang="en-US" sz="2000" dirty="0" err="1">
                <a:latin typeface="Arial" panose="020B0604020202020204" pitchFamily="34" charset="0"/>
                <a:cs typeface="Arial" panose="020B0604020202020204" pitchFamily="34" charset="0"/>
              </a:rPr>
              <a:t>perilaku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pelaksana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yaitu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angka</a:t>
            </a:r>
            <a:r>
              <a:rPr lang="en-US" sz="2000" dirty="0">
                <a:latin typeface="Arial" panose="020B0604020202020204" pitchFamily="34" charset="0"/>
                <a:cs typeface="Arial" panose="020B0604020202020204" pitchFamily="34" charset="0"/>
              </a:rPr>
              <a:t> </a:t>
            </a:r>
            <a:r>
              <a:rPr lang="id-ID" sz="2000" dirty="0">
                <a:latin typeface="Arial" panose="020B0604020202020204" pitchFamily="34" charset="0"/>
                <a:cs typeface="Arial" panose="020B0604020202020204" pitchFamily="34" charset="0"/>
              </a:rPr>
              <a:t>84,78 di bulan Jul</a:t>
            </a:r>
            <a:r>
              <a:rPr lang="en-US" sz="2000" dirty="0" err="1">
                <a:latin typeface="Arial" panose="020B0604020202020204" pitchFamily="34" charset="0"/>
                <a:cs typeface="Arial" panose="020B0604020202020204" pitchFamily="34" charset="0"/>
              </a:rPr>
              <a:t>i</a:t>
            </a:r>
            <a:r>
              <a:rPr lang="en-US" sz="2000" dirty="0">
                <a:latin typeface="Arial" panose="020B0604020202020204" pitchFamily="34" charset="0"/>
                <a:cs typeface="Arial" panose="020B0604020202020204" pitchFamily="34" charset="0"/>
              </a:rPr>
              <a:t> 2020, </a:t>
            </a:r>
            <a:r>
              <a:rPr lang="en-US" sz="2000" dirty="0" err="1">
                <a:latin typeface="Arial" panose="020B0604020202020204" pitchFamily="34" charset="0"/>
                <a:cs typeface="Arial" panose="020B0604020202020204" pitchFamily="34" charset="0"/>
              </a:rPr>
              <a:t>sedang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terendah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adalah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variable </a:t>
            </a:r>
            <a:r>
              <a:rPr lang="id-ID" sz="2000" dirty="0">
                <a:latin typeface="Arial" panose="020B0604020202020204" pitchFamily="34" charset="0"/>
                <a:cs typeface="Arial" panose="020B0604020202020204" pitchFamily="34" charset="0"/>
              </a:rPr>
              <a:t>biaya/tarif </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yaitu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angka</a:t>
            </a:r>
            <a:r>
              <a:rPr lang="en-US" sz="2000" dirty="0">
                <a:latin typeface="Arial" panose="020B0604020202020204" pitchFamily="34" charset="0"/>
                <a:cs typeface="Arial" panose="020B0604020202020204" pitchFamily="34" charset="0"/>
              </a:rPr>
              <a:t> </a:t>
            </a:r>
            <a:r>
              <a:rPr lang="id-ID" sz="2000" dirty="0">
                <a:latin typeface="Arial" panose="020B0604020202020204" pitchFamily="34" charset="0"/>
                <a:cs typeface="Arial" panose="020B0604020202020204" pitchFamily="34" charset="0"/>
              </a:rPr>
              <a:t>79,29 yaitu di bulan </a:t>
            </a:r>
            <a:r>
              <a:rPr lang="en-US" sz="2000" dirty="0">
                <a:latin typeface="Arial" panose="020B0604020202020204" pitchFamily="34" charset="0"/>
                <a:cs typeface="Arial" panose="020B0604020202020204" pitchFamily="34" charset="0"/>
              </a:rPr>
              <a:t>September </a:t>
            </a:r>
            <a:r>
              <a:rPr lang="id-ID" sz="2000" dirty="0">
                <a:latin typeface="Arial" panose="020B0604020202020204" pitchFamily="34" charset="0"/>
                <a:cs typeface="Arial" panose="020B0604020202020204" pitchFamily="34" charset="0"/>
              </a:rPr>
              <a:t>2020</a:t>
            </a:r>
            <a:r>
              <a:rPr lang="en-US" sz="2000" dirty="0">
                <a:latin typeface="Arial" panose="020B0604020202020204" pitchFamily="34" charset="0"/>
                <a:cs typeface="Arial" panose="020B0604020202020204" pitchFamily="34" charset="0"/>
              </a:rPr>
              <a:t>.</a:t>
            </a:r>
            <a:endParaRPr lang="id-ID" sz="2000" dirty="0">
              <a:latin typeface="Arial" panose="020B0604020202020204" pitchFamily="34" charset="0"/>
              <a:cs typeface="Arial" panose="020B0604020202020204" pitchFamily="34" charset="0"/>
            </a:endParaRPr>
          </a:p>
        </p:txBody>
      </p:sp>
      <p:sp>
        <p:nvSpPr>
          <p:cNvPr id="5" name="Title 1"/>
          <p:cNvSpPr txBox="1">
            <a:spLocks/>
          </p:cNvSpPr>
          <p:nvPr/>
        </p:nvSpPr>
        <p:spPr bwMode="gray">
          <a:xfrm>
            <a:off x="1206547" y="839290"/>
            <a:ext cx="6213156" cy="933993"/>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d-ID" sz="2000" b="1" dirty="0" smtClean="0">
                <a:solidFill>
                  <a:srgbClr val="00B0F0"/>
                </a:solidFill>
                <a:latin typeface="Arial" panose="020B0604020202020204" pitchFamily="34" charset="0"/>
                <a:cs typeface="Arial" panose="020B0604020202020204" pitchFamily="34" charset="0"/>
              </a:rPr>
              <a:t>INDEKS KEPUASAN PASIEN BERDASARKAN VARIABEL TRIWULAN III TAHUN 2020</a:t>
            </a:r>
            <a:endParaRPr lang="id-ID" sz="2000" b="1" dirty="0">
              <a:solidFill>
                <a:srgbClr val="00B0F0"/>
              </a:solidFill>
              <a:latin typeface="Arial" panose="020B0604020202020204" pitchFamily="34" charset="0"/>
              <a:cs typeface="Arial" panose="020B0604020202020204" pitchFamily="34" charset="0"/>
            </a:endParaRPr>
          </a:p>
        </p:txBody>
      </p:sp>
      <p:pic>
        <p:nvPicPr>
          <p:cNvPr id="3"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413" y="1810975"/>
            <a:ext cx="6173970" cy="3845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1921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19</TotalTime>
  <Words>73</Words>
  <Application>Microsoft Office PowerPoint</Application>
  <PresentationFormat>Widescreen</PresentationFormat>
  <Paragraphs>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Century Gothic</vt:lpstr>
      <vt:lpstr>Wingdings 3</vt:lpstr>
      <vt:lpstr>Ion Boardroom</vt:lpstr>
      <vt:lpstr>Dari grafik di atas terlihat kepuasan pasien selama Juli - September 2020 terhadap pelayanan di ranap &amp; rajal cenderung fluktuatif dan baik dengan pencapaiannya masih di atas target 81,53.</vt:lpstr>
      <vt:lpstr>Dari grafik di atas dapat disimpulkan semua variabel penilaian mempunyai capaian kepuasan pasien di atas 76,60. Capaian tertinggi diperoleh oleh variable perilaku pelaksana yaitu pada angka 84,78 di bulan Juli 2020, sedang terendah adalah pada variable biaya/tarif  yaitu pada angka 79,29 yaitu di bulan September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Dari grafik di atas terlihat kepuasan pasien selama Januari - Maret 2020 terhadap pelayanan di ranap &amp; rajal cenderung fluktuatif dan baik dengan pencapaiannya masih di atas target 82,51.</dc:title>
  <dc:creator>Windows User</dc:creator>
  <cp:lastModifiedBy>Windows User</cp:lastModifiedBy>
  <cp:revision>4</cp:revision>
  <dcterms:created xsi:type="dcterms:W3CDTF">2021-02-22T03:52:39Z</dcterms:created>
  <dcterms:modified xsi:type="dcterms:W3CDTF">2021-02-22T04:23:15Z</dcterms:modified>
</cp:coreProperties>
</file>