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2/22/2021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2/22/2021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2/22/2021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2/22/2021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62948" y="1802674"/>
            <a:ext cx="3958045" cy="3187337"/>
          </a:xfrm>
        </p:spPr>
        <p:txBody>
          <a:bodyPr/>
          <a:lstStyle/>
          <a:p>
            <a:r>
              <a:rPr lang="id-ID" sz="2000" dirty="0">
                <a:latin typeface="Arial" panose="020B0604020202020204" pitchFamily="34" charset="0"/>
                <a:cs typeface="Arial" panose="020B0604020202020204" pitchFamily="34" charset="0"/>
              </a:rPr>
              <a:t>Dari grafik di atas terlihat</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kepuasan pasien</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selama </a:t>
            </a:r>
            <a:r>
              <a:rPr lang="id-ID" sz="2000" dirty="0" smtClean="0">
                <a:latin typeface="Arial" panose="020B0604020202020204" pitchFamily="34" charset="0"/>
                <a:cs typeface="Arial" panose="020B0604020202020204" pitchFamily="34" charset="0"/>
              </a:rPr>
              <a:t>Oktober </a:t>
            </a:r>
            <a:r>
              <a:rPr lang="id-ID" sz="2000" dirty="0">
                <a:latin typeface="Arial" panose="020B0604020202020204" pitchFamily="34" charset="0"/>
                <a:cs typeface="Arial" panose="020B0604020202020204" pitchFamily="34" charset="0"/>
              </a:rPr>
              <a:t>- </a:t>
            </a:r>
            <a:r>
              <a:rPr lang="id-ID" sz="2000" dirty="0" smtClean="0">
                <a:latin typeface="Arial" panose="020B0604020202020204" pitchFamily="34" charset="0"/>
                <a:cs typeface="Arial" panose="020B0604020202020204" pitchFamily="34" charset="0"/>
              </a:rPr>
              <a:t>Desember</a:t>
            </a:r>
            <a:r>
              <a:rPr lang="id-ID" sz="2000" dirty="0">
                <a:latin typeface="Arial" panose="020B0604020202020204" pitchFamily="34" charset="0"/>
                <a:cs typeface="Arial" panose="020B0604020202020204" pitchFamily="34" charset="0"/>
              </a:rPr>
              <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2020 terhadap</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pelayanan di ranap &amp;</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rajal cenderung</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fluktuatif dan baik</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dengan</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pencapaiannya masih</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di atas target </a:t>
            </a:r>
            <a:r>
              <a:rPr lang="id-ID" sz="2000" dirty="0" smtClean="0">
                <a:latin typeface="Arial" panose="020B0604020202020204" pitchFamily="34" charset="0"/>
                <a:cs typeface="Arial" panose="020B0604020202020204" pitchFamily="34" charset="0"/>
              </a:rPr>
              <a:t>82,51.</a:t>
            </a:r>
            <a:endParaRPr lang="id-ID" sz="2000" dirty="0">
              <a:latin typeface="Arial" panose="020B0604020202020204" pitchFamily="34" charset="0"/>
              <a:cs typeface="Arial" panose="020B0604020202020204" pitchFamily="34" charset="0"/>
            </a:endParaRPr>
          </a:p>
        </p:txBody>
      </p:sp>
      <p:pic>
        <p:nvPicPr>
          <p:cNvPr id="1026"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2875" y="1802674"/>
            <a:ext cx="5677375" cy="3984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bwMode="gray">
          <a:xfrm>
            <a:off x="1232876" y="875211"/>
            <a:ext cx="5468574" cy="1084218"/>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d-ID" sz="2000" b="1" dirty="0" smtClean="0">
                <a:solidFill>
                  <a:srgbClr val="00B0F0"/>
                </a:solidFill>
                <a:latin typeface="Arial" panose="020B0604020202020204" pitchFamily="34" charset="0"/>
                <a:cs typeface="Arial" panose="020B0604020202020204" pitchFamily="34" charset="0"/>
              </a:rPr>
              <a:t>HASIL INDEKS KEPUASAN PELANGGAN TRIWULAN IV TAHUN 2020</a:t>
            </a:r>
            <a:br>
              <a:rPr lang="id-ID" sz="2000" b="1" dirty="0" smtClean="0">
                <a:solidFill>
                  <a:srgbClr val="00B0F0"/>
                </a:solidFill>
                <a:latin typeface="Arial" panose="020B0604020202020204" pitchFamily="34" charset="0"/>
                <a:cs typeface="Arial" panose="020B0604020202020204" pitchFamily="34" charset="0"/>
              </a:rPr>
            </a:br>
            <a:endParaRPr lang="id-ID" sz="2000" b="1" dirty="0">
              <a:solidFill>
                <a:srgbClr val="00B0F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1807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0" y="1306287"/>
            <a:ext cx="3958045" cy="4219302"/>
          </a:xfrm>
        </p:spPr>
        <p:txBody>
          <a:bodyPr/>
          <a:lstStyle/>
          <a:p>
            <a:r>
              <a:rPr lang="id-ID" sz="1800" dirty="0">
                <a:latin typeface="Arial" panose="020B0604020202020204" pitchFamily="34" charset="0"/>
                <a:cs typeface="Arial" panose="020B0604020202020204" pitchFamily="34" charset="0"/>
              </a:rPr>
              <a:t>Dari grafik di atas </a:t>
            </a:r>
            <a:r>
              <a:rPr lang="en-US" sz="1800" dirty="0" err="1">
                <a:latin typeface="Arial" panose="020B0604020202020204" pitchFamily="34" charset="0"/>
                <a:cs typeface="Arial" panose="020B0604020202020204" pitchFamily="34" charset="0"/>
              </a:rPr>
              <a:t>dapat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disimpulkan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semua</a:t>
            </a:r>
            <a:r>
              <a:rPr lang="en-US" sz="1800" dirty="0">
                <a:latin typeface="Arial" panose="020B0604020202020204" pitchFamily="34" charset="0"/>
                <a:cs typeface="Arial" panose="020B0604020202020204" pitchFamily="34" charset="0"/>
              </a:rPr>
              <a:t> </a:t>
            </a:r>
            <a:r>
              <a:rPr lang="id-ID" sz="1800" dirty="0">
                <a:latin typeface="Arial" panose="020B0604020202020204" pitchFamily="34" charset="0"/>
                <a:cs typeface="Arial" panose="020B0604020202020204" pitchFamily="34" charset="0"/>
              </a:rPr>
              <a:t>variabel penilaian mem</a:t>
            </a:r>
            <a:r>
              <a:rPr lang="en-US" sz="1800" dirty="0" err="1">
                <a:latin typeface="Arial" panose="020B0604020202020204" pitchFamily="34" charset="0"/>
                <a:cs typeface="Arial" panose="020B0604020202020204" pitchFamily="34" charset="0"/>
              </a:rPr>
              <a:t>punyai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capaian</a:t>
            </a:r>
            <a:r>
              <a:rPr lang="id-ID" sz="1800" dirty="0">
                <a:latin typeface="Arial" panose="020B0604020202020204" pitchFamily="34" charset="0"/>
                <a:cs typeface="Arial" panose="020B0604020202020204" pitchFamily="34" charset="0"/>
              </a:rPr>
              <a:t> kepuasan pasien di atas 76,60</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Capaian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tertinggi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diperoleh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oleh</a:t>
            </a:r>
            <a:r>
              <a:rPr lang="en-US" sz="1800" dirty="0">
                <a:latin typeface="Arial" panose="020B0604020202020204" pitchFamily="34" charset="0"/>
                <a:cs typeface="Arial" panose="020B0604020202020204" pitchFamily="34" charset="0"/>
              </a:rPr>
              <a:t> variable </a:t>
            </a:r>
            <a:r>
              <a:rPr lang="en-US" sz="1800" dirty="0" err="1">
                <a:latin typeface="Arial" panose="020B0604020202020204" pitchFamily="34" charset="0"/>
                <a:cs typeface="Arial" panose="020B0604020202020204" pitchFamily="34" charset="0"/>
              </a:rPr>
              <a:t>perilaku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pelaksana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yaitu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pada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angka</a:t>
            </a:r>
            <a:r>
              <a:rPr lang="en-US" sz="1800" dirty="0">
                <a:latin typeface="Arial" panose="020B0604020202020204" pitchFamily="34" charset="0"/>
                <a:cs typeface="Arial" panose="020B0604020202020204" pitchFamily="34" charset="0"/>
              </a:rPr>
              <a:t> </a:t>
            </a:r>
            <a:r>
              <a:rPr lang="id-ID" sz="1800" dirty="0">
                <a:latin typeface="Arial" panose="020B0604020202020204" pitchFamily="34" charset="0"/>
                <a:cs typeface="Arial" panose="020B0604020202020204" pitchFamily="34" charset="0"/>
              </a:rPr>
              <a:t>85,09 di bulan Desember </a:t>
            </a:r>
            <a:r>
              <a:rPr lang="en-US" sz="1800" dirty="0">
                <a:latin typeface="Arial" panose="020B0604020202020204" pitchFamily="34" charset="0"/>
                <a:cs typeface="Arial" panose="020B0604020202020204" pitchFamily="34" charset="0"/>
              </a:rPr>
              <a:t>2020, </a:t>
            </a:r>
            <a:r>
              <a:rPr lang="en-US" sz="1800" dirty="0" err="1">
                <a:latin typeface="Arial" panose="020B0604020202020204" pitchFamily="34" charset="0"/>
                <a:cs typeface="Arial" panose="020B0604020202020204" pitchFamily="34" charset="0"/>
              </a:rPr>
              <a:t>sedang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terendah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adalah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pada</a:t>
            </a:r>
            <a:r>
              <a:rPr lang="en-US" sz="1800" dirty="0">
                <a:latin typeface="Arial" panose="020B0604020202020204" pitchFamily="34" charset="0"/>
                <a:cs typeface="Arial" panose="020B0604020202020204" pitchFamily="34" charset="0"/>
              </a:rPr>
              <a:t> variable </a:t>
            </a:r>
            <a:r>
              <a:rPr lang="id-ID" sz="1800" dirty="0">
                <a:latin typeface="Arial" panose="020B0604020202020204" pitchFamily="34" charset="0"/>
                <a:cs typeface="Arial" panose="020B0604020202020204" pitchFamily="34" charset="0"/>
              </a:rPr>
              <a:t>sarana/prasarana </a:t>
            </a:r>
            <a:r>
              <a:rPr lang="en-US" sz="1800" dirty="0" err="1">
                <a:latin typeface="Arial" panose="020B0604020202020204" pitchFamily="34" charset="0"/>
                <a:cs typeface="Arial" panose="020B0604020202020204" pitchFamily="34" charset="0"/>
              </a:rPr>
              <a:t>yaitu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pada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angka</a:t>
            </a:r>
            <a:r>
              <a:rPr lang="en-US" sz="1800" dirty="0">
                <a:latin typeface="Arial" panose="020B0604020202020204" pitchFamily="34" charset="0"/>
                <a:cs typeface="Arial" panose="020B0604020202020204" pitchFamily="34" charset="0"/>
              </a:rPr>
              <a:t> </a:t>
            </a:r>
            <a:r>
              <a:rPr lang="id-ID" sz="1800" dirty="0">
                <a:latin typeface="Arial" panose="020B0604020202020204" pitchFamily="34" charset="0"/>
                <a:cs typeface="Arial" panose="020B0604020202020204" pitchFamily="34" charset="0"/>
              </a:rPr>
              <a:t>74,51 yaitu di bulan Nop</a:t>
            </a:r>
            <a:r>
              <a:rPr lang="en-US" sz="1800" dirty="0">
                <a:latin typeface="Arial" panose="020B0604020202020204" pitchFamily="34" charset="0"/>
                <a:cs typeface="Arial" panose="020B0604020202020204" pitchFamily="34" charset="0"/>
              </a:rPr>
              <a:t>ember </a:t>
            </a:r>
            <a:r>
              <a:rPr lang="id-ID" sz="1800" dirty="0">
                <a:latin typeface="Arial" panose="020B0604020202020204" pitchFamily="34" charset="0"/>
                <a:cs typeface="Arial" panose="020B0604020202020204" pitchFamily="34" charset="0"/>
              </a:rPr>
              <a:t>2020</a:t>
            </a:r>
            <a:r>
              <a:rPr lang="en-US" sz="1800" dirty="0">
                <a:latin typeface="Arial" panose="020B0604020202020204" pitchFamily="34" charset="0"/>
                <a:cs typeface="Arial" panose="020B0604020202020204" pitchFamily="34" charset="0"/>
              </a:rPr>
              <a:t>.</a:t>
            </a:r>
            <a:r>
              <a:rPr lang="id-ID" sz="1800" dirty="0">
                <a:latin typeface="Arial" panose="020B0604020202020204" pitchFamily="34" charset="0"/>
                <a:cs typeface="Arial" panose="020B0604020202020204" pitchFamily="34" charset="0"/>
              </a:rPr>
              <a:t> Kecenderungan kepuasan di bulan November adalah penilaian terendah pada periode ini dan tertinggi adalah di bulan Desember 2020.</a:t>
            </a:r>
            <a:r>
              <a:rPr lang="id-ID" dirty="0"/>
              <a:t/>
            </a:r>
            <a:br>
              <a:rPr lang="id-ID" dirty="0"/>
            </a:br>
            <a:endParaRPr lang="id-ID" sz="2000" dirty="0">
              <a:latin typeface="Arial" panose="020B0604020202020204" pitchFamily="34" charset="0"/>
              <a:cs typeface="Arial" panose="020B0604020202020204" pitchFamily="34" charset="0"/>
            </a:endParaRPr>
          </a:p>
        </p:txBody>
      </p:sp>
      <p:pic>
        <p:nvPicPr>
          <p:cNvPr id="2050"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6547" y="1867989"/>
            <a:ext cx="5769019" cy="3788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bwMode="gray">
          <a:xfrm>
            <a:off x="1206547" y="839290"/>
            <a:ext cx="6213156" cy="933993"/>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d-ID" sz="2000" b="1" dirty="0" smtClean="0">
                <a:solidFill>
                  <a:srgbClr val="00B0F0"/>
                </a:solidFill>
                <a:latin typeface="Arial" panose="020B0604020202020204" pitchFamily="34" charset="0"/>
                <a:cs typeface="Arial" panose="020B0604020202020204" pitchFamily="34" charset="0"/>
              </a:rPr>
              <a:t>INDEKS KEPUASAN PASIEN BERDASARKAN VARIABEL TRIWULAN IV TAHUN 2020</a:t>
            </a:r>
            <a:endParaRPr lang="id-ID" sz="2000" b="1" dirty="0">
              <a:solidFill>
                <a:srgbClr val="00B0F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1921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18</TotalTime>
  <Words>92</Words>
  <Application>Microsoft Office PowerPoint</Application>
  <PresentationFormat>Widescreen</PresentationFormat>
  <Paragraphs>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Century Gothic</vt:lpstr>
      <vt:lpstr>Wingdings 3</vt:lpstr>
      <vt:lpstr>Ion Boardroom</vt:lpstr>
      <vt:lpstr>Dari grafik di atas terlihat kepuasan pasien selama Oktober - Desember 2020 terhadap pelayanan di ranap &amp; rajal cenderung fluktuatif dan baik dengan pencapaiannya masih di atas target 82,51.</vt:lpstr>
      <vt:lpstr>Dari grafik di atas dapat disimpulkan semua variabel penilaian mempunyai capaian kepuasan pasien di atas 76,60. Capaian tertinggi diperoleh oleh variable perilaku pelaksana yaitu pada angka 85,09 di bulan Desember 2020, sedang terendah adalah pada variable sarana/prasarana yaitu pada angka 74,51 yaitu di bulan Nopember 2020. Kecenderungan kepuasan di bulan November adalah penilaian terendah pada periode ini dan tertinggi adalah di bulan Desember 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Dari grafik di atas terlihat kepuasan pasien selama Januari - Maret 2020 terhadap pelayanan di ranap &amp; rajal cenderung fluktuatif dan baik dengan pencapaiannya masih di atas target 82,51.</dc:title>
  <dc:creator>Windows User</dc:creator>
  <cp:lastModifiedBy>Windows User</cp:lastModifiedBy>
  <cp:revision>4</cp:revision>
  <dcterms:created xsi:type="dcterms:W3CDTF">2021-02-22T03:52:39Z</dcterms:created>
  <dcterms:modified xsi:type="dcterms:W3CDTF">2021-02-22T04:27:43Z</dcterms:modified>
</cp:coreProperties>
</file>